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12192000"/>
  <p:notesSz cx="6858000" cy="9144000"/>
  <p:embeddedFontLst>
    <p:embeddedFont>
      <p:font typeface="Raleway ExtraBold"/>
      <p:bold r:id="rId19"/>
      <p:boldItalic r:id="rId20"/>
    </p:embeddedFont>
    <p:embeddedFont>
      <p:font typeface="Nunito"/>
      <p:regular r:id="rId21"/>
      <p:bold r:id="rId22"/>
      <p:italic r:id="rId23"/>
      <p:boldItalic r:id="rId24"/>
    </p:embeddedFont>
    <p:embeddedFont>
      <p:font typeface="Arial Black"/>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26" roundtripDataSignature="AMtx7mhMtA3v7owEoTczzkKkTE5o1UFa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font" Target="fonts/RalewayExtraBold-boldItalic.fntdata"/><Relationship Id="rId22" Type="http://schemas.openxmlformats.org/officeDocument/2006/relationships/font" Target="fonts/Nunito-bold.fntdata"/><Relationship Id="rId21" Type="http://schemas.openxmlformats.org/officeDocument/2006/relationships/font" Target="fonts/Nunito-regular.fntdata"/><Relationship Id="rId24" Type="http://schemas.openxmlformats.org/officeDocument/2006/relationships/font" Target="fonts/Nunito-boldItalic.fntdata"/><Relationship Id="rId23" Type="http://schemas.openxmlformats.org/officeDocument/2006/relationships/font" Target="fonts/Nuni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customschemas.google.com/relationships/presentationmetadata" Target="metadata"/><Relationship Id="rId25" Type="http://schemas.openxmlformats.org/officeDocument/2006/relationships/font" Target="fonts/ArialBlack-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ExtraBold-bold.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14ad314f75_0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g314ad314f75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14ad314f75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g314ad314f75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3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Титульный слайд">
  <p:cSld name="1_Титульный слайд">
    <p:spTree>
      <p:nvGrpSpPr>
        <p:cNvPr id="84" name="Shape 84"/>
        <p:cNvGrpSpPr/>
        <p:nvPr/>
      </p:nvGrpSpPr>
      <p:grpSpPr>
        <a:xfrm>
          <a:off x="0" y="0"/>
          <a:ext cx="0" cy="0"/>
          <a:chOff x="0" y="0"/>
          <a:chExt cx="0" cy="0"/>
        </a:xfrm>
      </p:grpSpPr>
      <p:sp>
        <p:nvSpPr>
          <p:cNvPr id="85" name="Google Shape;85;p34"/>
          <p:cNvSpPr/>
          <p:nvPr/>
        </p:nvSpPr>
        <p:spPr>
          <a:xfrm>
            <a:off x="-19050" y="1905000"/>
            <a:ext cx="12211050" cy="49530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6" name="Google Shape;86;p34"/>
          <p:cNvSpPr/>
          <p:nvPr/>
        </p:nvSpPr>
        <p:spPr>
          <a:xfrm>
            <a:off x="-19050" y="0"/>
            <a:ext cx="12211050" cy="4438650"/>
          </a:xfrm>
          <a:custGeom>
            <a:rect b="b" l="l" r="r" t="t"/>
            <a:pathLst>
              <a:path extrusionOk="0" h="4438650" w="12211050">
                <a:moveTo>
                  <a:pt x="19050" y="0"/>
                </a:moveTo>
                <a:lnTo>
                  <a:pt x="12211050" y="0"/>
                </a:lnTo>
                <a:lnTo>
                  <a:pt x="12211050" y="4438650"/>
                </a:lnTo>
                <a:lnTo>
                  <a:pt x="0" y="3219450"/>
                </a:lnTo>
                <a:lnTo>
                  <a:pt x="19050" y="0"/>
                </a:lnTo>
                <a:close/>
              </a:path>
            </a:pathLst>
          </a:custGeom>
          <a:solidFill>
            <a:srgbClr val="17161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7" name="Google Shape;87;p34"/>
          <p:cNvSpPr/>
          <p:nvPr/>
        </p:nvSpPr>
        <p:spPr>
          <a:xfrm>
            <a:off x="1085850" y="1009650"/>
            <a:ext cx="10020300" cy="523875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8" name="Google Shape;88;p34"/>
          <p:cNvSpPr/>
          <p:nvPr>
            <p:ph idx="2" type="pic"/>
          </p:nvPr>
        </p:nvSpPr>
        <p:spPr>
          <a:xfrm>
            <a:off x="1847850" y="2819400"/>
            <a:ext cx="8496300" cy="280035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1" name="Shape 21"/>
        <p:cNvGrpSpPr/>
        <p:nvPr/>
      </p:nvGrpSpPr>
      <p:grpSpPr>
        <a:xfrm>
          <a:off x="0" y="0"/>
          <a:ext cx="0" cy="0"/>
          <a:chOff x="0" y="0"/>
          <a:chExt cx="0" cy="0"/>
        </a:xfrm>
      </p:grpSpPr>
      <p:sp>
        <p:nvSpPr>
          <p:cNvPr id="22" name="Google Shape;22;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3" name="Shape 33"/>
        <p:cNvGrpSpPr/>
        <p:nvPr/>
      </p:nvGrpSpPr>
      <p:grpSpPr>
        <a:xfrm>
          <a:off x="0" y="0"/>
          <a:ext cx="0" cy="0"/>
          <a:chOff x="0" y="0"/>
          <a:chExt cx="0" cy="0"/>
        </a:xfrm>
      </p:grpSpPr>
      <p:sp>
        <p:nvSpPr>
          <p:cNvPr id="34" name="Google Shape;34;p2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6" name="Google Shape;36;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9" name="Shape 39"/>
        <p:cNvGrpSpPr/>
        <p:nvPr/>
      </p:nvGrpSpPr>
      <p:grpSpPr>
        <a:xfrm>
          <a:off x="0" y="0"/>
          <a:ext cx="0" cy="0"/>
          <a:chOff x="0" y="0"/>
          <a:chExt cx="0" cy="0"/>
        </a:xfrm>
      </p:grpSpPr>
      <p:sp>
        <p:nvSpPr>
          <p:cNvPr id="40" name="Google Shape;40;p2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2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2" name="Google Shape;42;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2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2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2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2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2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3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31"/>
          <p:cNvSpPr/>
          <p:nvPr>
            <p:ph idx="2" type="pic"/>
          </p:nvPr>
        </p:nvSpPr>
        <p:spPr>
          <a:xfrm>
            <a:off x="5183188" y="987425"/>
            <a:ext cx="6172200" cy="4873625"/>
          </a:xfrm>
          <a:prstGeom prst="rect">
            <a:avLst/>
          </a:prstGeom>
          <a:noFill/>
          <a:ln>
            <a:noFill/>
          </a:ln>
        </p:spPr>
      </p:sp>
      <p:sp>
        <p:nvSpPr>
          <p:cNvPr id="68" name="Google Shape;68;p3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
          <p:cNvSpPr/>
          <p:nvPr/>
        </p:nvSpPr>
        <p:spPr>
          <a:xfrm>
            <a:off x="-4421" y="6053794"/>
            <a:ext cx="12196420" cy="43919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4" name="Google Shape;94;p1"/>
          <p:cNvSpPr/>
          <p:nvPr/>
        </p:nvSpPr>
        <p:spPr>
          <a:xfrm>
            <a:off x="302197" y="5901985"/>
            <a:ext cx="45719" cy="613881"/>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5" name="Google Shape;95;p1"/>
          <p:cNvSpPr txBox="1"/>
          <p:nvPr/>
        </p:nvSpPr>
        <p:spPr>
          <a:xfrm>
            <a:off x="8763000" y="6508750"/>
            <a:ext cx="2743200"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t/>
            </a:r>
            <a:endParaRPr b="0" i="0" sz="1200" u="none" cap="none" strike="noStrike">
              <a:solidFill>
                <a:srgbClr val="888888"/>
              </a:solidFill>
              <a:latin typeface="Calibri"/>
              <a:ea typeface="Calibri"/>
              <a:cs typeface="Calibri"/>
              <a:sym typeface="Calibri"/>
            </a:endParaRPr>
          </a:p>
        </p:txBody>
      </p:sp>
      <p:sp>
        <p:nvSpPr>
          <p:cNvPr id="96" name="Google Shape;96;p1"/>
          <p:cNvSpPr/>
          <p:nvPr/>
        </p:nvSpPr>
        <p:spPr>
          <a:xfrm flipH="1">
            <a:off x="7045437" y="-64960"/>
            <a:ext cx="5146562" cy="5852440"/>
          </a:xfrm>
          <a:prstGeom prst="rtTriangle">
            <a:avLst/>
          </a:prstGeom>
          <a:solidFill>
            <a:srgbClr val="F2F2F2">
              <a:alpha val="1686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97" name="Google Shape;97;p1"/>
          <p:cNvSpPr/>
          <p:nvPr/>
        </p:nvSpPr>
        <p:spPr>
          <a:xfrm>
            <a:off x="2679076" y="1714634"/>
            <a:ext cx="6829425" cy="2797237"/>
          </a:xfrm>
          <a:prstGeom prst="rect">
            <a:avLst/>
          </a:prstGeom>
          <a:gradFill>
            <a:gsLst>
              <a:gs pos="0">
                <a:srgbClr val="FFFFFF">
                  <a:alpha val="0"/>
                </a:srgbClr>
              </a:gs>
              <a:gs pos="2655">
                <a:srgbClr val="FFFFFF">
                  <a:alpha val="0"/>
                </a:srgbClr>
              </a:gs>
              <a:gs pos="15000">
                <a:srgbClr val="FFFFFF">
                  <a:alpha val="33725"/>
                </a:srgbClr>
              </a:gs>
              <a:gs pos="51000">
                <a:schemeClr val="lt1"/>
              </a:gs>
              <a:gs pos="94000">
                <a:srgbClr val="FFFFFF">
                  <a:alpha val="33725"/>
                </a:srgbClr>
              </a:gs>
              <a:gs pos="100000">
                <a:srgbClr val="FFFFFF">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50000"/>
              </a:lnSpc>
              <a:spcBef>
                <a:spcPts val="0"/>
              </a:spcBef>
              <a:spcAft>
                <a:spcPts val="0"/>
              </a:spcAft>
              <a:buNone/>
            </a:pPr>
            <a:r>
              <a:rPr b="0" i="1" lang="en-US" sz="2400" u="none" cap="none" strike="noStrike">
                <a:solidFill>
                  <a:srgbClr val="000000"/>
                </a:solidFill>
                <a:latin typeface="Calibri"/>
                <a:ea typeface="Calibri"/>
                <a:cs typeface="Calibri"/>
                <a:sym typeface="Calibri"/>
              </a:rPr>
              <a:t>Submitted in the partial fulfillment for the award of the degree of</a:t>
            </a:r>
            <a:endParaRPr/>
          </a:p>
          <a:p>
            <a:pPr indent="0" lvl="0" marL="0" marR="0" rtl="0" algn="ctr">
              <a:lnSpc>
                <a:spcPct val="150000"/>
              </a:lnSpc>
              <a:spcBef>
                <a:spcPts val="0"/>
              </a:spcBef>
              <a:spcAft>
                <a:spcPts val="0"/>
              </a:spcAft>
              <a:buNone/>
            </a:pPr>
            <a:r>
              <a:rPr b="1" i="0" lang="en-US" sz="2400" u="none" cap="none" strike="noStrike">
                <a:solidFill>
                  <a:srgbClr val="000000"/>
                </a:solidFill>
                <a:latin typeface="Calibri"/>
                <a:ea typeface="Calibri"/>
                <a:cs typeface="Calibri"/>
                <a:sym typeface="Calibri"/>
              </a:rPr>
              <a:t>BACHELOR OF ENGINEERING </a:t>
            </a:r>
            <a:endParaRPr b="0" i="0" sz="2400" u="none" cap="none" strike="noStrike">
              <a:solidFill>
                <a:srgbClr val="000000"/>
              </a:solidFill>
              <a:latin typeface="Calibri"/>
              <a:ea typeface="Calibri"/>
              <a:cs typeface="Calibri"/>
              <a:sym typeface="Calibri"/>
            </a:endParaRPr>
          </a:p>
          <a:p>
            <a:pPr indent="0" lvl="0" marL="0" marR="0" rtl="0" algn="ctr">
              <a:lnSpc>
                <a:spcPct val="150000"/>
              </a:lnSpc>
              <a:spcBef>
                <a:spcPts val="0"/>
              </a:spcBef>
              <a:spcAft>
                <a:spcPts val="0"/>
              </a:spcAft>
              <a:buNone/>
            </a:pPr>
            <a:r>
              <a:rPr b="0" i="1" lang="en-US" sz="2400" u="none" cap="none" strike="noStrike">
                <a:solidFill>
                  <a:srgbClr val="000000"/>
                </a:solidFill>
                <a:latin typeface="Calibri"/>
                <a:ea typeface="Calibri"/>
                <a:cs typeface="Calibri"/>
                <a:sym typeface="Calibri"/>
              </a:rPr>
              <a:t> IN</a:t>
            </a:r>
            <a:endParaRPr/>
          </a:p>
          <a:p>
            <a:pPr indent="0" lvl="0" marL="0" marR="0" rtl="0" algn="ctr">
              <a:lnSpc>
                <a:spcPct val="150000"/>
              </a:lnSpc>
              <a:spcBef>
                <a:spcPts val="0"/>
              </a:spcBef>
              <a:spcAft>
                <a:spcPts val="0"/>
              </a:spcAft>
              <a:buNone/>
            </a:pPr>
            <a:r>
              <a:rPr b="1" i="0" lang="en-US" sz="2400" u="none" cap="none" strike="noStrike">
                <a:solidFill>
                  <a:srgbClr val="000000"/>
                </a:solidFill>
                <a:latin typeface="Calibri"/>
                <a:ea typeface="Calibri"/>
                <a:cs typeface="Calibri"/>
                <a:sym typeface="Calibri"/>
              </a:rPr>
              <a:t>DevOps </a:t>
            </a:r>
            <a:endParaRPr b="0" i="0" sz="2400" u="none" cap="none" strike="noStrike">
              <a:solidFill>
                <a:srgbClr val="000000"/>
              </a:solidFill>
              <a:latin typeface="Calibri"/>
              <a:ea typeface="Calibri"/>
              <a:cs typeface="Calibri"/>
              <a:sym typeface="Calibri"/>
            </a:endParaRPr>
          </a:p>
        </p:txBody>
      </p:sp>
      <p:sp>
        <p:nvSpPr>
          <p:cNvPr id="98" name="Google Shape;98;p1"/>
          <p:cNvSpPr/>
          <p:nvPr/>
        </p:nvSpPr>
        <p:spPr>
          <a:xfrm flipH="1">
            <a:off x="9829797" y="5259351"/>
            <a:ext cx="2366623" cy="1600201"/>
          </a:xfrm>
          <a:prstGeom prst="rtTriangle">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9" name="Google Shape;99;p1"/>
          <p:cNvSpPr txBox="1"/>
          <p:nvPr/>
        </p:nvSpPr>
        <p:spPr>
          <a:xfrm>
            <a:off x="6881359" y="6019560"/>
            <a:ext cx="492860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000" u="none" cap="none" strike="noStrike">
                <a:solidFill>
                  <a:srgbClr val="595959"/>
                </a:solidFill>
                <a:latin typeface="Arial"/>
                <a:ea typeface="Arial"/>
                <a:cs typeface="Arial"/>
                <a:sym typeface="Arial"/>
              </a:rPr>
              <a:t>DISCOVER . </a:t>
            </a:r>
            <a:r>
              <a:rPr b="1" i="0" lang="en-US" sz="2000" u="none" cap="none" strike="noStrike">
                <a:solidFill>
                  <a:srgbClr val="C00000"/>
                </a:solidFill>
                <a:latin typeface="Arial"/>
                <a:ea typeface="Arial"/>
                <a:cs typeface="Arial"/>
                <a:sym typeface="Arial"/>
              </a:rPr>
              <a:t>LEARN</a:t>
            </a:r>
            <a:r>
              <a:rPr b="1" i="0" lang="en-US" sz="2000" u="none" cap="none" strike="noStrike">
                <a:solidFill>
                  <a:srgbClr val="595959"/>
                </a:solidFill>
                <a:latin typeface="Arial"/>
                <a:ea typeface="Arial"/>
                <a:cs typeface="Arial"/>
                <a:sym typeface="Arial"/>
              </a:rPr>
              <a:t> . EMPOWER</a:t>
            </a:r>
            <a:endParaRPr b="1" i="0" sz="1200" u="none" cap="none" strike="noStrike">
              <a:solidFill>
                <a:srgbClr val="000000"/>
              </a:solidFill>
              <a:latin typeface="Arial"/>
              <a:ea typeface="Arial"/>
              <a:cs typeface="Arial"/>
              <a:sym typeface="Arial"/>
            </a:endParaRPr>
          </a:p>
          <a:p>
            <a:pPr indent="0" lvl="0" marL="0" marR="0" rtl="0" algn="l">
              <a:spcBef>
                <a:spcPts val="0"/>
              </a:spcBef>
              <a:spcAft>
                <a:spcPts val="0"/>
              </a:spcAft>
              <a:buNone/>
            </a:pPr>
            <a:r>
              <a:t/>
            </a:r>
            <a:endParaRPr b="1" i="0" sz="1600" u="none" cap="none" strike="noStrike">
              <a:solidFill>
                <a:schemeClr val="dk1"/>
              </a:solidFill>
              <a:latin typeface="Arial"/>
              <a:ea typeface="Arial"/>
              <a:cs typeface="Arial"/>
              <a:sym typeface="Arial"/>
            </a:endParaRPr>
          </a:p>
        </p:txBody>
      </p:sp>
      <p:sp>
        <p:nvSpPr>
          <p:cNvPr id="100" name="Google Shape;100;p1"/>
          <p:cNvSpPr/>
          <p:nvPr/>
        </p:nvSpPr>
        <p:spPr>
          <a:xfrm>
            <a:off x="6885780" y="6043646"/>
            <a:ext cx="45719" cy="37062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1" name="Google Shape;101;p1"/>
          <p:cNvSpPr txBox="1"/>
          <p:nvPr/>
        </p:nvSpPr>
        <p:spPr>
          <a:xfrm>
            <a:off x="443345" y="6014156"/>
            <a:ext cx="5882609" cy="430887"/>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None/>
            </a:pPr>
            <a:r>
              <a:rPr b="1" i="0" lang="en-US" sz="2400" u="none" cap="none" strike="noStrike">
                <a:solidFill>
                  <a:srgbClr val="FF0000"/>
                </a:solidFill>
                <a:latin typeface="Times New Roman"/>
                <a:ea typeface="Times New Roman"/>
                <a:cs typeface="Times New Roman"/>
                <a:sym typeface="Times New Roman"/>
              </a:rPr>
              <a:t>Department of AIT-CSE</a:t>
            </a:r>
            <a:endParaRPr b="0" i="0" sz="1600" u="none" cap="none" strike="noStrike">
              <a:solidFill>
                <a:srgbClr val="FF0000"/>
              </a:solidFill>
              <a:latin typeface="Times New Roman"/>
              <a:ea typeface="Times New Roman"/>
              <a:cs typeface="Times New Roman"/>
              <a:sym typeface="Times New Roman"/>
            </a:endParaRPr>
          </a:p>
        </p:txBody>
      </p:sp>
      <p:sp>
        <p:nvSpPr>
          <p:cNvPr id="102" name="Google Shape;102;p1"/>
          <p:cNvSpPr txBox="1"/>
          <p:nvPr/>
        </p:nvSpPr>
        <p:spPr>
          <a:xfrm>
            <a:off x="1657138" y="443068"/>
            <a:ext cx="8477100" cy="954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dk1"/>
                </a:solidFill>
                <a:latin typeface="Arial Black"/>
                <a:ea typeface="Arial Black"/>
                <a:cs typeface="Arial Black"/>
                <a:sym typeface="Arial Black"/>
              </a:rPr>
              <a:t>Robust Cybersecurity Threat Detection System</a:t>
            </a:r>
            <a:endParaRPr b="0" i="0" sz="2800" u="none" cap="none" strike="noStrike">
              <a:solidFill>
                <a:schemeClr val="dk1"/>
              </a:solidFill>
              <a:latin typeface="Raleway ExtraBold"/>
              <a:ea typeface="Raleway ExtraBold"/>
              <a:cs typeface="Raleway ExtraBold"/>
              <a:sym typeface="Raleway ExtraBold"/>
            </a:endParaRPr>
          </a:p>
        </p:txBody>
      </p:sp>
      <p:sp>
        <p:nvSpPr>
          <p:cNvPr id="103" name="Google Shape;103;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04" name="Google Shape;104;p1"/>
          <p:cNvSpPr txBox="1"/>
          <p:nvPr/>
        </p:nvSpPr>
        <p:spPr>
          <a:xfrm>
            <a:off x="1856200" y="4713444"/>
            <a:ext cx="3880015"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000" u="none" cap="none" strike="noStrike">
                <a:solidFill>
                  <a:schemeClr val="dk1"/>
                </a:solidFill>
                <a:latin typeface="Calibri"/>
                <a:ea typeface="Calibri"/>
                <a:cs typeface="Calibri"/>
                <a:sym typeface="Calibri"/>
              </a:rPr>
              <a:t>Submitted by: </a:t>
            </a:r>
            <a:endParaRPr/>
          </a:p>
          <a:p>
            <a:pPr indent="0" lvl="0" marL="0" marR="0" rtl="0" algn="l">
              <a:spcBef>
                <a:spcPts val="0"/>
              </a:spcBef>
              <a:spcAft>
                <a:spcPts val="0"/>
              </a:spcAft>
              <a:buNone/>
            </a:pPr>
            <a:r>
              <a:rPr lang="en-US" sz="2000">
                <a:solidFill>
                  <a:schemeClr val="dk1"/>
                </a:solidFill>
                <a:latin typeface="Calibri"/>
                <a:ea typeface="Calibri"/>
                <a:cs typeface="Calibri"/>
                <a:sym typeface="Calibri"/>
              </a:rPr>
              <a:t>Aaryan Maheshwari – 22BDO10001 </a:t>
            </a:r>
            <a:endParaRPr/>
          </a:p>
          <a:p>
            <a:pPr indent="0" lvl="0" marL="0" marR="0" rtl="0" algn="l">
              <a:spcBef>
                <a:spcPts val="0"/>
              </a:spcBef>
              <a:spcAft>
                <a:spcPts val="0"/>
              </a:spcAft>
              <a:buNone/>
            </a:pPr>
            <a:r>
              <a:rPr lang="en-US" sz="2000">
                <a:solidFill>
                  <a:schemeClr val="dk1"/>
                </a:solidFill>
                <a:latin typeface="Calibri"/>
                <a:ea typeface="Calibri"/>
                <a:cs typeface="Calibri"/>
                <a:sym typeface="Calibri"/>
              </a:rPr>
              <a:t>Chayan Gope – 22BDO10036 </a:t>
            </a:r>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105" name="Google Shape;105;p1"/>
          <p:cNvSpPr txBox="1"/>
          <p:nvPr/>
        </p:nvSpPr>
        <p:spPr>
          <a:xfrm>
            <a:off x="7681250" y="4725655"/>
            <a:ext cx="29712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Under the Supervision of: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rPr lang="en-US" sz="2000">
                <a:solidFill>
                  <a:schemeClr val="dk1"/>
                </a:solidFill>
                <a:latin typeface="Calibri"/>
                <a:ea typeface="Calibri"/>
                <a:cs typeface="Calibri"/>
                <a:sym typeface="Calibri"/>
              </a:rPr>
              <a:t>Ms. Mamta(E15565)</a:t>
            </a:r>
            <a:endParaRPr sz="20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314ad314f75_0_1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Implementation of a Robust Cybersecurity Threat Detection System</a:t>
            </a:r>
            <a:endParaRPr b="1"/>
          </a:p>
        </p:txBody>
      </p:sp>
      <p:sp>
        <p:nvSpPr>
          <p:cNvPr id="176" name="Google Shape;176;g314ad314f75_0_1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7" name="Google Shape;177;g314ad314f75_0_15"/>
          <p:cNvSpPr txBox="1"/>
          <p:nvPr/>
        </p:nvSpPr>
        <p:spPr>
          <a:xfrm>
            <a:off x="942575" y="2574100"/>
            <a:ext cx="5292300" cy="33978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1200"/>
              </a:spcBef>
              <a:spcAft>
                <a:spcPts val="0"/>
              </a:spcAft>
              <a:buNone/>
            </a:pPr>
            <a:r>
              <a:rPr b="1" lang="en-US">
                <a:solidFill>
                  <a:schemeClr val="dk1"/>
                </a:solidFill>
              </a:rPr>
              <a:t>Backend: Machine Learning Model Development with Python</a:t>
            </a:r>
            <a:endParaRPr b="1">
              <a:solidFill>
                <a:schemeClr val="dk1"/>
              </a:solidFill>
            </a:endParaRPr>
          </a:p>
          <a:p>
            <a:pPr indent="-317500" lvl="0" marL="457200" rtl="0" algn="just">
              <a:lnSpc>
                <a:spcPct val="115000"/>
              </a:lnSpc>
              <a:spcBef>
                <a:spcPts val="1200"/>
              </a:spcBef>
              <a:spcAft>
                <a:spcPts val="0"/>
              </a:spcAft>
              <a:buClr>
                <a:schemeClr val="dk1"/>
              </a:buClr>
              <a:buSzPts val="1400"/>
              <a:buChar char="●"/>
            </a:pPr>
            <a:r>
              <a:rPr b="1" lang="en-US">
                <a:solidFill>
                  <a:schemeClr val="dk1"/>
                </a:solidFill>
              </a:rPr>
              <a:t>Purpose</a:t>
            </a:r>
            <a:r>
              <a:rPr lang="en-US">
                <a:solidFill>
                  <a:schemeClr val="dk1"/>
                </a:solidFill>
              </a:rPr>
              <a:t>: Use Python to develop, train, and evaluate machine learning models capable of detecting cybersecurity threats based on network data, user behavior, and anomaly detection.</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Libraries/Frameworks</a:t>
            </a:r>
            <a:r>
              <a:rPr lang="en-US">
                <a:solidFill>
                  <a:schemeClr val="dk1"/>
                </a:solidFill>
              </a:rPr>
              <a:t>:</a:t>
            </a:r>
            <a:endParaRPr>
              <a:solidFill>
                <a:schemeClr val="dk1"/>
              </a:solidFill>
            </a:endParaRPr>
          </a:p>
          <a:p>
            <a:pPr indent="-317500" lvl="1" marL="914400" rtl="0" algn="just">
              <a:lnSpc>
                <a:spcPct val="115000"/>
              </a:lnSpc>
              <a:spcBef>
                <a:spcPts val="0"/>
              </a:spcBef>
              <a:spcAft>
                <a:spcPts val="0"/>
              </a:spcAft>
              <a:buClr>
                <a:schemeClr val="dk1"/>
              </a:buClr>
              <a:buSzPts val="1400"/>
              <a:buChar char="○"/>
            </a:pPr>
            <a:r>
              <a:rPr b="1" lang="en-US">
                <a:solidFill>
                  <a:schemeClr val="dk1"/>
                </a:solidFill>
              </a:rPr>
              <a:t>TensorFlow or PyTorch</a:t>
            </a:r>
            <a:r>
              <a:rPr lang="en-US">
                <a:solidFill>
                  <a:schemeClr val="dk1"/>
                </a:solidFill>
              </a:rPr>
              <a:t>: These deep learning frameworks will be used to design and train neural networks that can identify complex patterns associated with malicious activity. TensorFlow is ideal for larger, production-level models, while PyTorch offers flexibility and is easier for rapid prototyping.</a:t>
            </a:r>
            <a:endParaRPr>
              <a:latin typeface="Times New Roman"/>
              <a:ea typeface="Times New Roman"/>
              <a:cs typeface="Times New Roman"/>
              <a:sym typeface="Times New Roman"/>
            </a:endParaRPr>
          </a:p>
        </p:txBody>
      </p:sp>
      <p:sp>
        <p:nvSpPr>
          <p:cNvPr id="178" name="Google Shape;178;g314ad314f75_0_15"/>
          <p:cNvSpPr txBox="1"/>
          <p:nvPr/>
        </p:nvSpPr>
        <p:spPr>
          <a:xfrm>
            <a:off x="6547975" y="1681625"/>
            <a:ext cx="4979100" cy="4212000"/>
          </a:xfrm>
          <a:prstGeom prst="rect">
            <a:avLst/>
          </a:prstGeom>
          <a:noFill/>
          <a:ln>
            <a:noFill/>
          </a:ln>
        </p:spPr>
        <p:txBody>
          <a:bodyPr anchorCtr="0" anchor="ctr" bIns="91425" lIns="91425" spcFirstLastPara="1" rIns="91425" wrap="square" tIns="91425">
            <a:noAutofit/>
          </a:bodyPr>
          <a:lstStyle/>
          <a:p>
            <a:pPr indent="0" lvl="0" marL="457200" rtl="0" algn="just">
              <a:lnSpc>
                <a:spcPct val="115000"/>
              </a:lnSpc>
              <a:spcBef>
                <a:spcPts val="1200"/>
              </a:spcBef>
              <a:spcAft>
                <a:spcPts val="1200"/>
              </a:spcAft>
              <a:buNone/>
            </a:pPr>
            <a:r>
              <a:t/>
            </a:r>
            <a:endParaRPr sz="1800"/>
          </a:p>
        </p:txBody>
      </p:sp>
      <p:sp>
        <p:nvSpPr>
          <p:cNvPr id="179" name="Google Shape;179;g314ad314f75_0_15"/>
          <p:cNvSpPr txBox="1"/>
          <p:nvPr/>
        </p:nvSpPr>
        <p:spPr>
          <a:xfrm>
            <a:off x="6469700" y="2477400"/>
            <a:ext cx="5151300" cy="3092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0"/>
              </a:spcAft>
              <a:buNone/>
            </a:pPr>
            <a:r>
              <a:rPr b="1" lang="en-US">
                <a:solidFill>
                  <a:schemeClr val="dk1"/>
                </a:solidFill>
              </a:rPr>
              <a:t>Front-End: Real-Time Data Visualization with JavaScript</a:t>
            </a:r>
            <a:endParaRPr b="1">
              <a:solidFill>
                <a:schemeClr val="dk1"/>
              </a:solidFill>
            </a:endParaRPr>
          </a:p>
          <a:p>
            <a:pPr indent="-317500" lvl="0" marL="457200" rtl="0" algn="just">
              <a:lnSpc>
                <a:spcPct val="115000"/>
              </a:lnSpc>
              <a:spcBef>
                <a:spcPts val="1200"/>
              </a:spcBef>
              <a:spcAft>
                <a:spcPts val="0"/>
              </a:spcAft>
              <a:buClr>
                <a:schemeClr val="dk1"/>
              </a:buClr>
              <a:buSzPts val="1400"/>
              <a:buChar char="●"/>
            </a:pPr>
            <a:r>
              <a:rPr b="1" lang="en-US">
                <a:solidFill>
                  <a:schemeClr val="dk1"/>
                </a:solidFill>
              </a:rPr>
              <a:t>Purpose</a:t>
            </a:r>
            <a:r>
              <a:rPr lang="en-US">
                <a:solidFill>
                  <a:schemeClr val="dk1"/>
                </a:solidFill>
              </a:rPr>
              <a:t>: Design an interactive front-end interface that allows security analysts to monitor threat detection in real-time and visualize trends or potential vulnerabilities</a:t>
            </a:r>
            <a:endParaRPr>
              <a:solidFill>
                <a:schemeClr val="dk1"/>
              </a:solidFill>
            </a:endParaRPr>
          </a:p>
          <a:p>
            <a:pPr indent="0" lvl="0" marL="0" rtl="0" algn="just">
              <a:lnSpc>
                <a:spcPct val="115000"/>
              </a:lnSpc>
              <a:spcBef>
                <a:spcPts val="1200"/>
              </a:spcBef>
              <a:spcAft>
                <a:spcPts val="0"/>
              </a:spcAft>
              <a:buNone/>
            </a:pPr>
            <a:r>
              <a:rPr b="1" lang="en-US">
                <a:solidFill>
                  <a:schemeClr val="dk1"/>
                </a:solidFill>
              </a:rPr>
              <a:t>Scripting and Automation: Using Bash</a:t>
            </a:r>
            <a:endParaRPr b="1">
              <a:solidFill>
                <a:schemeClr val="dk1"/>
              </a:solidFill>
            </a:endParaRPr>
          </a:p>
          <a:p>
            <a:pPr indent="-317500" lvl="0" marL="457200" rtl="0" algn="just">
              <a:lnSpc>
                <a:spcPct val="115000"/>
              </a:lnSpc>
              <a:spcBef>
                <a:spcPts val="1200"/>
              </a:spcBef>
              <a:spcAft>
                <a:spcPts val="0"/>
              </a:spcAft>
              <a:buClr>
                <a:schemeClr val="dk1"/>
              </a:buClr>
              <a:buSzPts val="1400"/>
              <a:buChar char="●"/>
            </a:pPr>
            <a:r>
              <a:rPr b="1" lang="en-US">
                <a:solidFill>
                  <a:schemeClr val="dk1"/>
                </a:solidFill>
              </a:rPr>
              <a:t>Purpose</a:t>
            </a:r>
            <a:r>
              <a:rPr lang="en-US">
                <a:solidFill>
                  <a:schemeClr val="dk1"/>
                </a:solidFill>
              </a:rPr>
              <a:t>: Automate routine tasks related to data handling, environment setup, and model deployment to streamline the system’s functionality.</a:t>
            </a:r>
            <a:endParaRPr>
              <a:solidFill>
                <a:schemeClr val="dk1"/>
              </a:solidFill>
            </a:endParaRPr>
          </a:p>
          <a:p>
            <a:pPr indent="-317500" lvl="0" marL="457200" rtl="0" algn="just">
              <a:lnSpc>
                <a:spcPct val="115000"/>
              </a:lnSpc>
              <a:spcBef>
                <a:spcPts val="0"/>
              </a:spcBef>
              <a:spcAft>
                <a:spcPts val="0"/>
              </a:spcAft>
              <a:buClr>
                <a:schemeClr val="dk1"/>
              </a:buClr>
              <a:buSzPts val="1400"/>
              <a:buChar char="●"/>
            </a:pPr>
            <a:r>
              <a:rPr b="1" lang="en-US">
                <a:solidFill>
                  <a:schemeClr val="dk1"/>
                </a:solidFill>
              </a:rPr>
              <a:t>Tool</a:t>
            </a:r>
            <a:r>
              <a:rPr lang="en-US">
                <a:solidFill>
                  <a:schemeClr val="dk1"/>
                </a:solidFill>
              </a:rPr>
              <a:t>: </a:t>
            </a:r>
            <a:r>
              <a:rPr b="1" lang="en-US">
                <a:solidFill>
                  <a:schemeClr val="dk1"/>
                </a:solidFill>
              </a:rPr>
              <a:t>Bash scripting</a:t>
            </a:r>
            <a:r>
              <a:rPr lang="en-US">
                <a:solidFill>
                  <a:schemeClr val="dk1"/>
                </a:solidFill>
              </a:rPr>
              <a:t> will manage these automation processes on Unix-based systems.</a:t>
            </a:r>
            <a:endParaRPr b="1">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Conclusion</a:t>
            </a:r>
            <a:endParaRPr/>
          </a:p>
        </p:txBody>
      </p:sp>
      <p:sp>
        <p:nvSpPr>
          <p:cNvPr id="185" name="Google Shape;185;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86360" marR="267970" rtl="0" algn="just">
              <a:lnSpc>
                <a:spcPct val="105833"/>
              </a:lnSpc>
              <a:spcBef>
                <a:spcPts val="35"/>
              </a:spcBef>
              <a:spcAft>
                <a:spcPts val="0"/>
              </a:spcAft>
              <a:buClr>
                <a:schemeClr val="dk1"/>
              </a:buClr>
              <a:buSzPts val="1100"/>
              <a:buFont typeface="Arial"/>
              <a:buNone/>
            </a:pPr>
            <a:r>
              <a:rPr lang="en-US" sz="2150">
                <a:latin typeface="Times New Roman"/>
                <a:ea typeface="Times New Roman"/>
                <a:cs typeface="Times New Roman"/>
                <a:sym typeface="Times New Roman"/>
              </a:rPr>
              <a:t>In the future, additional models could be perfected in terms of adaptability and more sources of threat intelligence for increased visibility of threats. Real-time detection may be enhanced by new AI techniques such as reinforcement learning and federated learning. The incorporation of behavioral biometrics will further strengthen the profile of users and enhance insider threat detection. Building emphasis on compliance with privacy and upholding data security is also pivotal. Improved collaboration and sharing of threat intelligence among organizations is also highly required.</a:t>
            </a:r>
            <a:endParaRPr sz="4000"/>
          </a:p>
        </p:txBody>
      </p:sp>
      <p:sp>
        <p:nvSpPr>
          <p:cNvPr id="186" name="Google Shape;186;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Future Scope</a:t>
            </a:r>
            <a:endParaRPr b="1"/>
          </a:p>
        </p:txBody>
      </p:sp>
      <p:sp>
        <p:nvSpPr>
          <p:cNvPr id="192" name="Google Shape;192;p1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lnSpcReduction="20000"/>
          </a:bodyPr>
          <a:lstStyle/>
          <a:p>
            <a:pPr indent="0" lvl="0" marL="73025" rtl="0" algn="just">
              <a:lnSpc>
                <a:spcPct val="150000"/>
              </a:lnSpc>
              <a:spcBef>
                <a:spcPts val="0"/>
              </a:spcBef>
              <a:spcAft>
                <a:spcPts val="0"/>
              </a:spcAft>
              <a:buClr>
                <a:schemeClr val="dk1"/>
              </a:buClr>
              <a:buSzPts val="1100"/>
              <a:buFont typeface="Arial"/>
              <a:buNone/>
            </a:pPr>
            <a:r>
              <a:rPr lang="en-US" sz="1200">
                <a:latin typeface="Times New Roman"/>
                <a:ea typeface="Times New Roman"/>
                <a:cs typeface="Times New Roman"/>
                <a:sym typeface="Times New Roman"/>
              </a:rPr>
              <a:t>While the proposed system demonstrates strong performance, there are several avenues for future work to further enhance its capabilities and broaden its scope:</a:t>
            </a:r>
            <a:endParaRPr sz="1200">
              <a:latin typeface="Times New Roman"/>
              <a:ea typeface="Times New Roman"/>
              <a:cs typeface="Times New Roman"/>
              <a:sym typeface="Times New Roman"/>
            </a:endParaRPr>
          </a:p>
          <a:p>
            <a:pPr indent="0" lvl="0" marL="73025" rtl="0" algn="just">
              <a:lnSpc>
                <a:spcPct val="150000"/>
              </a:lnSpc>
              <a:spcBef>
                <a:spcPts val="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Enhancement of Machine Learning and Deep Learning Models: As cyber threats continue to evolve, the system’s machine learning and deep learning models should be further refined for better adaptability. This includes enhancing the system’s ability to detect previously unseen attack patterns, improve feature extraction, and reduce reliance on manual rule-based methods.</a:t>
            </a:r>
            <a:endParaRPr sz="1200">
              <a:latin typeface="Times New Roman"/>
              <a:ea typeface="Times New Roman"/>
              <a:cs typeface="Times New Roman"/>
              <a:sym typeface="Times New Roman"/>
            </a:endParaRPr>
          </a:p>
          <a:p>
            <a:pPr indent="0" lvl="0" marL="73025" rtl="0" algn="just">
              <a:lnSpc>
                <a:spcPct val="150000"/>
              </a:lnSpc>
              <a:spcBef>
                <a:spcPts val="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Integration with Additional Threat Intelligence Sources: To further enhance the system’s threat detection capabilities, integration with a broader range of threat intelligence sources is recommended. Incorporating additional feeds from open-source, commercial, and government threat intelligence providers could provide a more comprehensive view of the threat landscape and improve early detection of zero-day exploits.</a:t>
            </a:r>
            <a:endParaRPr/>
          </a:p>
        </p:txBody>
      </p:sp>
      <p:sp>
        <p:nvSpPr>
          <p:cNvPr id="193" name="Google Shape;193;p18"/>
          <p:cNvSpPr txBox="1"/>
          <p:nvPr>
            <p:ph idx="12" type="sldNum"/>
          </p:nvPr>
        </p:nvSpPr>
        <p:spPr>
          <a:xfrm>
            <a:off x="8610600" y="64325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94" name="Google Shape;194;p18"/>
          <p:cNvPicPr preferRelativeResize="0"/>
          <p:nvPr/>
        </p:nvPicPr>
        <p:blipFill>
          <a:blip r:embed="rId3">
            <a:alphaModFix/>
          </a:blip>
          <a:stretch>
            <a:fillRect/>
          </a:stretch>
        </p:blipFill>
        <p:spPr>
          <a:xfrm>
            <a:off x="6172200" y="1843088"/>
            <a:ext cx="5867401" cy="345808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1"/>
          <p:cNvSpPr txBox="1"/>
          <p:nvPr>
            <p:ph type="title"/>
          </p:nvPr>
        </p:nvSpPr>
        <p:spPr>
          <a:xfrm>
            <a:off x="838200" y="2287232"/>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Times New Roman"/>
              <a:buNone/>
            </a:pPr>
            <a:r>
              <a:rPr b="1" lang="en-US" sz="6000">
                <a:latin typeface="Times New Roman"/>
                <a:ea typeface="Times New Roman"/>
                <a:cs typeface="Times New Roman"/>
                <a:sym typeface="Times New Roman"/>
              </a:rPr>
              <a:t>Thank you</a:t>
            </a:r>
            <a:endParaRPr b="1" sz="6000">
              <a:latin typeface="Times New Roman"/>
              <a:ea typeface="Times New Roman"/>
              <a:cs typeface="Times New Roman"/>
              <a:sym typeface="Times New Roman"/>
            </a:endParaRPr>
          </a:p>
        </p:txBody>
      </p:sp>
      <p:sp>
        <p:nvSpPr>
          <p:cNvPr id="200" name="Google Shape;20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01" name="Google Shape;201;p21"/>
          <p:cNvSpPr txBox="1"/>
          <p:nvPr/>
        </p:nvSpPr>
        <p:spPr>
          <a:xfrm>
            <a:off x="4422710" y="3974841"/>
            <a:ext cx="3564294" cy="40011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000">
                <a:solidFill>
                  <a:schemeClr val="dk1"/>
                </a:solidFill>
                <a:latin typeface="Calibri"/>
                <a:ea typeface="Calibri"/>
                <a:cs typeface="Calibri"/>
                <a:sym typeface="Calibri"/>
              </a:rPr>
              <a:t>Have a nice day!!</a:t>
            </a:r>
            <a:endParaRPr sz="20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
          <p:cNvSpPr txBox="1"/>
          <p:nvPr>
            <p:ph type="title"/>
          </p:nvPr>
        </p:nvSpPr>
        <p:spPr>
          <a:xfrm>
            <a:off x="885676" y="365126"/>
            <a:ext cx="10515600" cy="97620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n-US">
                <a:latin typeface="Times New Roman"/>
                <a:ea typeface="Times New Roman"/>
                <a:cs typeface="Times New Roman"/>
                <a:sym typeface="Times New Roman"/>
              </a:rPr>
              <a:t>Outline of Our Presentation</a:t>
            </a:r>
            <a:endParaRPr/>
          </a:p>
        </p:txBody>
      </p:sp>
      <p:sp>
        <p:nvSpPr>
          <p:cNvPr id="111" name="Google Shape;111;p2"/>
          <p:cNvSpPr txBox="1"/>
          <p:nvPr>
            <p:ph idx="1" type="body"/>
          </p:nvPr>
        </p:nvSpPr>
        <p:spPr>
          <a:xfrm>
            <a:off x="838200" y="1615850"/>
            <a:ext cx="6429900" cy="4467600"/>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SzPts val="1800"/>
              <a:buChar char="•"/>
            </a:pPr>
            <a:r>
              <a:rPr lang="en-US"/>
              <a:t>Introduction to Cybersecurity Threat </a:t>
            </a:r>
            <a:r>
              <a:rPr lang="en-US"/>
              <a:t>Detection</a:t>
            </a:r>
            <a:endParaRPr/>
          </a:p>
          <a:p>
            <a:pPr indent="-228600" lvl="0" marL="228600" rtl="0" algn="l">
              <a:lnSpc>
                <a:spcPct val="90000"/>
              </a:lnSpc>
              <a:spcBef>
                <a:spcPts val="0"/>
              </a:spcBef>
              <a:spcAft>
                <a:spcPts val="0"/>
              </a:spcAft>
              <a:buSzPts val="1800"/>
              <a:buFont typeface="Times New Roman"/>
              <a:buChar char="•"/>
            </a:pPr>
            <a:r>
              <a:rPr lang="en-US">
                <a:latin typeface="Times New Roman"/>
                <a:ea typeface="Times New Roman"/>
                <a:cs typeface="Times New Roman"/>
                <a:sym typeface="Times New Roman"/>
              </a:rPr>
              <a:t>Why do we Need a robust system?</a:t>
            </a:r>
            <a:endParaRPr/>
          </a:p>
          <a:p>
            <a:pPr indent="-228600" lvl="0" marL="228600" rtl="0" algn="l">
              <a:lnSpc>
                <a:spcPct val="90000"/>
              </a:lnSpc>
              <a:spcBef>
                <a:spcPts val="0"/>
              </a:spcBef>
              <a:spcAft>
                <a:spcPts val="0"/>
              </a:spcAft>
              <a:buSzPts val="1800"/>
              <a:buFont typeface="Times New Roman"/>
              <a:buChar char="•"/>
            </a:pPr>
            <a:r>
              <a:rPr lang="en-US">
                <a:latin typeface="Times New Roman"/>
                <a:ea typeface="Times New Roman"/>
                <a:cs typeface="Times New Roman"/>
                <a:sym typeface="Times New Roman"/>
              </a:rPr>
              <a:t>Problem definition</a:t>
            </a:r>
            <a:endParaRPr/>
          </a:p>
          <a:p>
            <a:pPr indent="-228600" lvl="0" marL="228600" rtl="0" algn="l">
              <a:lnSpc>
                <a:spcPct val="90000"/>
              </a:lnSpc>
              <a:spcBef>
                <a:spcPts val="0"/>
              </a:spcBef>
              <a:spcAft>
                <a:spcPts val="0"/>
              </a:spcAft>
              <a:buSzPts val="1800"/>
              <a:buFont typeface="Times New Roman"/>
              <a:buChar char="•"/>
            </a:pPr>
            <a:r>
              <a:rPr lang="en-US">
                <a:latin typeface="Times New Roman"/>
                <a:ea typeface="Times New Roman"/>
                <a:cs typeface="Times New Roman"/>
                <a:sym typeface="Times New Roman"/>
              </a:rPr>
              <a:t>Objectives of our Work</a:t>
            </a:r>
            <a:endParaRPr/>
          </a:p>
          <a:p>
            <a:pPr indent="-228600" lvl="0" marL="228600" rtl="0" algn="l">
              <a:lnSpc>
                <a:spcPct val="90000"/>
              </a:lnSpc>
              <a:spcBef>
                <a:spcPts val="0"/>
              </a:spcBef>
              <a:spcAft>
                <a:spcPts val="0"/>
              </a:spcAft>
              <a:buSzPts val="1800"/>
              <a:buFont typeface="Times New Roman"/>
              <a:buChar char="•"/>
            </a:pPr>
            <a:r>
              <a:rPr lang="en-US">
                <a:latin typeface="Times New Roman"/>
                <a:ea typeface="Times New Roman"/>
                <a:cs typeface="Times New Roman"/>
                <a:sym typeface="Times New Roman"/>
              </a:rPr>
              <a:t>Proposed Solution &amp; its Approach</a:t>
            </a:r>
            <a:endParaRPr/>
          </a:p>
          <a:p>
            <a:pPr indent="-228600" lvl="0" marL="228600" rtl="0" algn="l">
              <a:lnSpc>
                <a:spcPct val="90000"/>
              </a:lnSpc>
              <a:spcBef>
                <a:spcPts val="0"/>
              </a:spcBef>
              <a:spcAft>
                <a:spcPts val="0"/>
              </a:spcAft>
              <a:buSzPts val="1800"/>
              <a:buFont typeface="Times New Roman"/>
              <a:buChar char="•"/>
            </a:pPr>
            <a:r>
              <a:rPr lang="en-US">
                <a:latin typeface="Times New Roman"/>
                <a:ea typeface="Times New Roman"/>
                <a:cs typeface="Times New Roman"/>
                <a:sym typeface="Times New Roman"/>
              </a:rPr>
              <a:t>List of Requires Software</a:t>
            </a:r>
            <a:endParaRPr/>
          </a:p>
          <a:p>
            <a:pPr indent="-228600" lvl="0" marL="228600" rtl="0" algn="l">
              <a:lnSpc>
                <a:spcPct val="90000"/>
              </a:lnSpc>
              <a:spcBef>
                <a:spcPts val="0"/>
              </a:spcBef>
              <a:spcAft>
                <a:spcPts val="0"/>
              </a:spcAft>
              <a:buSzPts val="1800"/>
              <a:buFont typeface="Times New Roman"/>
              <a:buChar char="•"/>
            </a:pPr>
            <a:r>
              <a:rPr lang="en-US">
                <a:latin typeface="Times New Roman"/>
                <a:ea typeface="Times New Roman"/>
                <a:cs typeface="Times New Roman"/>
                <a:sym typeface="Times New Roman"/>
              </a:rPr>
              <a:t>Implementation</a:t>
            </a:r>
            <a:endParaRPr/>
          </a:p>
          <a:p>
            <a:pPr indent="-228600" lvl="0" marL="228600" rtl="0" algn="l">
              <a:lnSpc>
                <a:spcPct val="90000"/>
              </a:lnSpc>
              <a:spcBef>
                <a:spcPts val="0"/>
              </a:spcBef>
              <a:spcAft>
                <a:spcPts val="0"/>
              </a:spcAft>
              <a:buSzPts val="1800"/>
              <a:buFont typeface="Times New Roman"/>
              <a:buChar char="•"/>
            </a:pPr>
            <a:r>
              <a:rPr lang="en-US">
                <a:latin typeface="Times New Roman"/>
                <a:ea typeface="Times New Roman"/>
                <a:cs typeface="Times New Roman"/>
                <a:sym typeface="Times New Roman"/>
              </a:rPr>
              <a:t>Conclusion</a:t>
            </a:r>
            <a:endParaRPr>
              <a:latin typeface="Times New Roman"/>
              <a:ea typeface="Times New Roman"/>
              <a:cs typeface="Times New Roman"/>
              <a:sym typeface="Times New Roman"/>
            </a:endParaRPr>
          </a:p>
          <a:p>
            <a:pPr indent="-228600" lvl="0" marL="228600" rtl="0" algn="l">
              <a:lnSpc>
                <a:spcPct val="90000"/>
              </a:lnSpc>
              <a:spcBef>
                <a:spcPts val="0"/>
              </a:spcBef>
              <a:spcAft>
                <a:spcPts val="0"/>
              </a:spcAft>
              <a:buSzPts val="1800"/>
              <a:buFont typeface="Times New Roman"/>
              <a:buChar char="•"/>
            </a:pPr>
            <a:r>
              <a:rPr lang="en-US">
                <a:latin typeface="Times New Roman"/>
                <a:ea typeface="Times New Roman"/>
                <a:cs typeface="Times New Roman"/>
                <a:sym typeface="Times New Roman"/>
              </a:rPr>
              <a:t>Future Scope</a:t>
            </a:r>
            <a:endParaRPr/>
          </a:p>
        </p:txBody>
      </p:sp>
      <p:sp>
        <p:nvSpPr>
          <p:cNvPr id="112" name="Google Shape;112;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b="1" lang="en-US"/>
              <a:t>Introduction to </a:t>
            </a:r>
            <a:r>
              <a:rPr b="1" lang="en-US"/>
              <a:t>Cybersecurity</a:t>
            </a:r>
            <a:r>
              <a:rPr b="1" lang="en-US"/>
              <a:t> Threat </a:t>
            </a:r>
            <a:r>
              <a:rPr b="1" lang="en-US"/>
              <a:t>Detection</a:t>
            </a:r>
            <a:endParaRPr b="1"/>
          </a:p>
        </p:txBody>
      </p:sp>
      <p:sp>
        <p:nvSpPr>
          <p:cNvPr id="118" name="Google Shape;118;p3"/>
          <p:cNvSpPr txBox="1"/>
          <p:nvPr>
            <p:ph idx="1" type="body"/>
          </p:nvPr>
        </p:nvSpPr>
        <p:spPr>
          <a:xfrm>
            <a:off x="587675" y="1825625"/>
            <a:ext cx="6445800" cy="4351200"/>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chemeClr val="dk1"/>
              </a:buClr>
              <a:buSzPts val="2800"/>
              <a:buNone/>
            </a:pPr>
            <a:r>
              <a:rPr lang="en-US"/>
              <a:t>Increasing Importance of Cybersecurity: </a:t>
            </a:r>
            <a:br>
              <a:rPr lang="en-US"/>
            </a:br>
            <a:endParaRPr/>
          </a:p>
          <a:p>
            <a:pPr indent="-342900" lvl="0" marL="457200" rtl="0" algn="just">
              <a:lnSpc>
                <a:spcPct val="90000"/>
              </a:lnSpc>
              <a:spcBef>
                <a:spcPts val="0"/>
              </a:spcBef>
              <a:spcAft>
                <a:spcPts val="0"/>
              </a:spcAft>
              <a:buSzPts val="1800"/>
              <a:buChar char="•"/>
            </a:pPr>
            <a:r>
              <a:rPr lang="en-US"/>
              <a:t>The digital landscape is expanding at a rapid rate, increasing dependency on networked systems. </a:t>
            </a:r>
            <a:br>
              <a:rPr lang="en-US"/>
            </a:br>
            <a:endParaRPr/>
          </a:p>
          <a:p>
            <a:pPr indent="-342900" lvl="0" marL="457200" rtl="0" algn="just">
              <a:lnSpc>
                <a:spcPct val="90000"/>
              </a:lnSpc>
              <a:spcBef>
                <a:spcPts val="0"/>
              </a:spcBef>
              <a:spcAft>
                <a:spcPts val="0"/>
              </a:spcAft>
              <a:buSzPts val="1800"/>
              <a:buChar char="•"/>
            </a:pPr>
            <a:r>
              <a:rPr lang="en-US"/>
              <a:t>As the digital infrastructures change, they are more prone to be under cyber threats, which are rapidly becoming sophisticated and are happening with increasing frequency.</a:t>
            </a:r>
            <a:endParaRPr/>
          </a:p>
        </p:txBody>
      </p:sp>
      <p:sp>
        <p:nvSpPr>
          <p:cNvPr id="119" name="Google Shape;119;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20" name="Google Shape;120;p3"/>
          <p:cNvPicPr preferRelativeResize="0"/>
          <p:nvPr/>
        </p:nvPicPr>
        <p:blipFill>
          <a:blip r:embed="rId3">
            <a:alphaModFix/>
          </a:blip>
          <a:stretch>
            <a:fillRect/>
          </a:stretch>
        </p:blipFill>
        <p:spPr>
          <a:xfrm>
            <a:off x="7311150" y="2485063"/>
            <a:ext cx="4603200" cy="240900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Why Do We Need a Robust Cybersecurity Solution?</a:t>
            </a:r>
            <a:endParaRPr b="1"/>
          </a:p>
        </p:txBody>
      </p:sp>
      <p:sp>
        <p:nvSpPr>
          <p:cNvPr id="126" name="Google Shape;126;p4"/>
          <p:cNvSpPr txBox="1"/>
          <p:nvPr>
            <p:ph idx="1" type="body"/>
          </p:nvPr>
        </p:nvSpPr>
        <p:spPr>
          <a:xfrm>
            <a:off x="838200" y="2111625"/>
            <a:ext cx="5181600" cy="3112800"/>
          </a:xfrm>
          <a:prstGeom prst="rect">
            <a:avLst/>
          </a:prstGeom>
          <a:noFill/>
          <a:ln>
            <a:noFill/>
          </a:ln>
        </p:spPr>
        <p:txBody>
          <a:bodyPr anchorCtr="0" anchor="t" bIns="45700" lIns="91425" spcFirstLastPara="1" rIns="91425" wrap="square" tIns="45700">
            <a:noAutofit/>
          </a:bodyPr>
          <a:lstStyle/>
          <a:p>
            <a:pPr indent="-336550" lvl="0" marL="457200" rtl="0" algn="just">
              <a:lnSpc>
                <a:spcPct val="9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Increasing Rate of Cyber Attacks: The rate of cyberattacks is rising tremendously, with data breaches growing by 67% in the last five years alone.</a:t>
            </a:r>
            <a:endParaRPr sz="1700">
              <a:latin typeface="Times New Roman"/>
              <a:ea typeface="Times New Roman"/>
              <a:cs typeface="Times New Roman"/>
              <a:sym typeface="Times New Roman"/>
            </a:endParaRPr>
          </a:p>
          <a:p>
            <a:pPr indent="-336550" lvl="0" marL="457200" rtl="0" algn="just">
              <a:lnSpc>
                <a:spcPct val="9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Drawbacks of the Existing Cyber Security Systems: There are two main problems regarding traditional cyber security systems</a:t>
            </a:r>
            <a:endParaRPr sz="1700">
              <a:latin typeface="Times New Roman"/>
              <a:ea typeface="Times New Roman"/>
              <a:cs typeface="Times New Roman"/>
              <a:sym typeface="Times New Roman"/>
            </a:endParaRPr>
          </a:p>
          <a:p>
            <a:pPr indent="-336550" lvl="0" marL="457200" rtl="0" algn="just">
              <a:lnSpc>
                <a:spcPct val="9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High False Positives: Traditional systems flag legitimate activity as threats, creating alert fatigue and resource waste. </a:t>
            </a:r>
            <a:endParaRPr sz="1700">
              <a:latin typeface="Times New Roman"/>
              <a:ea typeface="Times New Roman"/>
              <a:cs typeface="Times New Roman"/>
              <a:sym typeface="Times New Roman"/>
            </a:endParaRPr>
          </a:p>
          <a:p>
            <a:pPr indent="-336550" lvl="0" marL="457200" rtl="0" algn="just">
              <a:lnSpc>
                <a:spcPct val="9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Delayed Response Times: Many systems are reactive, detecting threats only after they have made damage.</a:t>
            </a:r>
            <a:endParaRPr sz="1700">
              <a:latin typeface="Times New Roman"/>
              <a:ea typeface="Times New Roman"/>
              <a:cs typeface="Times New Roman"/>
              <a:sym typeface="Times New Roman"/>
            </a:endParaRPr>
          </a:p>
        </p:txBody>
      </p:sp>
      <p:sp>
        <p:nvSpPr>
          <p:cNvPr id="127" name="Google Shape;127;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28" name="Google Shape;128;p4"/>
          <p:cNvPicPr preferRelativeResize="0"/>
          <p:nvPr/>
        </p:nvPicPr>
        <p:blipFill>
          <a:blip r:embed="rId3">
            <a:alphaModFix/>
          </a:blip>
          <a:stretch>
            <a:fillRect/>
          </a:stretch>
        </p:blipFill>
        <p:spPr>
          <a:xfrm>
            <a:off x="6172200" y="1919975"/>
            <a:ext cx="5730649" cy="3221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Problem Definition</a:t>
            </a:r>
            <a:endParaRPr b="1"/>
          </a:p>
        </p:txBody>
      </p:sp>
      <p:sp>
        <p:nvSpPr>
          <p:cNvPr id="134" name="Google Shape;134;p5"/>
          <p:cNvSpPr txBox="1"/>
          <p:nvPr>
            <p:ph idx="1" type="body"/>
          </p:nvPr>
        </p:nvSpPr>
        <p:spPr>
          <a:xfrm>
            <a:off x="838200" y="1825625"/>
            <a:ext cx="5181600" cy="4351338"/>
          </a:xfrm>
          <a:prstGeom prst="rect">
            <a:avLst/>
          </a:prstGeom>
          <a:noFill/>
          <a:ln>
            <a:noFill/>
          </a:ln>
        </p:spPr>
        <p:txBody>
          <a:bodyPr anchorCtr="0" anchor="ctr" bIns="45700" lIns="91425" spcFirstLastPara="1" rIns="91425" wrap="square" tIns="45700">
            <a:normAutofit/>
          </a:bodyPr>
          <a:lstStyle/>
          <a:p>
            <a:pPr indent="0" lvl="0" marL="0" rtl="0" algn="just">
              <a:lnSpc>
                <a:spcPct val="90000"/>
              </a:lnSpc>
              <a:spcBef>
                <a:spcPts val="0"/>
              </a:spcBef>
              <a:spcAft>
                <a:spcPts val="0"/>
              </a:spcAft>
              <a:buClr>
                <a:srgbClr val="000000"/>
              </a:buClr>
              <a:buSzPts val="1800"/>
              <a:buNone/>
            </a:pPr>
            <a:r>
              <a:rPr lang="en-US" sz="1600">
                <a:solidFill>
                  <a:srgbClr val="000000"/>
                </a:solidFill>
                <a:latin typeface="Times New Roman"/>
                <a:ea typeface="Times New Roman"/>
                <a:cs typeface="Times New Roman"/>
                <a:sym typeface="Times New Roman"/>
              </a:rPr>
              <a:t>Increasing frequency and sophistication of cyber threats will continue to be the most critical threat to businesses, people, and infrastructure at large. Traditional cybersecurity systems tend to use single signatures as detection and rule-based algorithms with quite often high false positives, delayed responses, or even missed detection of unknown attacks. It leaves the systems vulnerable to breach incidents and compromises data security and trust. </a:t>
            </a:r>
            <a:endParaRPr sz="16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Clr>
                <a:srgbClr val="000000"/>
              </a:buClr>
              <a:buSzPts val="1800"/>
              <a:buNone/>
            </a:pPr>
            <a:r>
              <a:t/>
            </a:r>
            <a:endParaRPr sz="16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Clr>
                <a:srgbClr val="000000"/>
              </a:buClr>
              <a:buSzPts val="1800"/>
              <a:buFont typeface="Arial"/>
              <a:buNone/>
            </a:pPr>
            <a:r>
              <a:rPr lang="en-US" sz="1600">
                <a:solidFill>
                  <a:srgbClr val="000000"/>
                </a:solidFill>
                <a:latin typeface="Times New Roman"/>
                <a:ea typeface="Times New Roman"/>
                <a:cs typeface="Times New Roman"/>
                <a:sym typeface="Times New Roman"/>
              </a:rPr>
              <a:t>The research is aimed at filling the gap in the provision of adaptive AI-driven cybersecurity threat detection systems that integrate machine learning and deep learning with behavioral analysis for enhancing the system's accuracy and adaptability. The Hybrid AI-Driven Cybersecurity Threat Detection System proposed in this study detects known as well as emerging threats and is designed to execute operations in real time to provide a proactive and scalable approach over current solutions that improve security and resilience in the face of changing cyber risks.</a:t>
            </a:r>
            <a:endParaRPr sz="1600"/>
          </a:p>
        </p:txBody>
      </p:sp>
      <p:sp>
        <p:nvSpPr>
          <p:cNvPr id="135" name="Google Shape;1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36" name="Google Shape;136;p5"/>
          <p:cNvPicPr preferRelativeResize="0"/>
          <p:nvPr/>
        </p:nvPicPr>
        <p:blipFill>
          <a:blip r:embed="rId3">
            <a:alphaModFix/>
          </a:blip>
          <a:stretch>
            <a:fillRect/>
          </a:stretch>
        </p:blipFill>
        <p:spPr>
          <a:xfrm>
            <a:off x="6172200" y="1990450"/>
            <a:ext cx="5605400" cy="3153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Objectives of the Work</a:t>
            </a:r>
            <a:endParaRPr b="1"/>
          </a:p>
        </p:txBody>
      </p:sp>
      <p:sp>
        <p:nvSpPr>
          <p:cNvPr id="142" name="Google Shape;142;p7"/>
          <p:cNvSpPr txBox="1"/>
          <p:nvPr>
            <p:ph idx="1" type="body"/>
          </p:nvPr>
        </p:nvSpPr>
        <p:spPr>
          <a:xfrm>
            <a:off x="838200" y="2138775"/>
            <a:ext cx="5181600" cy="3441600"/>
          </a:xfrm>
          <a:prstGeom prst="rect">
            <a:avLst/>
          </a:prstGeom>
          <a:noFill/>
          <a:ln>
            <a:noFill/>
          </a:ln>
        </p:spPr>
        <p:txBody>
          <a:bodyPr anchorCtr="0" anchor="t" bIns="45700" lIns="91425" spcFirstLastPara="1" rIns="91425" wrap="square" tIns="45700">
            <a:normAutofit/>
          </a:bodyPr>
          <a:lstStyle/>
          <a:p>
            <a:pPr indent="-336550" lvl="0" marL="457200" rtl="0" algn="just">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⁠⁠Develop a comprehensive threat detection framework using machine learning algorithms.</a:t>
            </a:r>
            <a:endParaRPr sz="1700">
              <a:latin typeface="Times New Roman"/>
              <a:ea typeface="Times New Roman"/>
              <a:cs typeface="Times New Roman"/>
              <a:sym typeface="Times New Roman"/>
            </a:endParaRPr>
          </a:p>
          <a:p>
            <a:pPr indent="-336550" lvl="0" marL="457200" rtl="0" algn="just">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⁠Implement real-time monitoring and alerting mechanisms for detecting and responding to cyber threats.</a:t>
            </a:r>
            <a:endParaRPr sz="1700">
              <a:latin typeface="Times New Roman"/>
              <a:ea typeface="Times New Roman"/>
              <a:cs typeface="Times New Roman"/>
              <a:sym typeface="Times New Roman"/>
            </a:endParaRPr>
          </a:p>
          <a:p>
            <a:pPr indent="-336550" lvl="0" marL="457200" rtl="0" algn="just">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⁠Ensure the system can classify different types of threats accurately.</a:t>
            </a:r>
            <a:endParaRPr sz="1700">
              <a:latin typeface="Times New Roman"/>
              <a:ea typeface="Times New Roman"/>
              <a:cs typeface="Times New Roman"/>
              <a:sym typeface="Times New Roman"/>
            </a:endParaRPr>
          </a:p>
          <a:p>
            <a:pPr indent="-336550" lvl="0" marL="457200" rtl="0" algn="just">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Integrate the system with existing network infrastructure and security tools.</a:t>
            </a:r>
            <a:endParaRPr sz="1700">
              <a:latin typeface="Times New Roman"/>
              <a:ea typeface="Times New Roman"/>
              <a:cs typeface="Times New Roman"/>
              <a:sym typeface="Times New Roman"/>
            </a:endParaRPr>
          </a:p>
          <a:p>
            <a:pPr indent="-336550" lvl="0" marL="457200" rtl="0" algn="just">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Conduct extensive testing to evaluate the system's effectiveness and robustness.</a:t>
            </a:r>
            <a:endParaRPr sz="1700">
              <a:latin typeface="Times New Roman"/>
              <a:ea typeface="Times New Roman"/>
              <a:cs typeface="Times New Roman"/>
              <a:sym typeface="Times New Roman"/>
            </a:endParaRPr>
          </a:p>
        </p:txBody>
      </p:sp>
      <p:sp>
        <p:nvSpPr>
          <p:cNvPr id="143" name="Google Shape;143;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44" name="Google Shape;144;p7"/>
          <p:cNvPicPr preferRelativeResize="0"/>
          <p:nvPr/>
        </p:nvPicPr>
        <p:blipFill>
          <a:blip r:embed="rId3">
            <a:alphaModFix/>
          </a:blip>
          <a:stretch>
            <a:fillRect/>
          </a:stretch>
        </p:blipFill>
        <p:spPr>
          <a:xfrm>
            <a:off x="6172200" y="1994700"/>
            <a:ext cx="5605401" cy="3363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Proposed Solution &amp; its Approach</a:t>
            </a:r>
            <a:endParaRPr b="1"/>
          </a:p>
        </p:txBody>
      </p:sp>
      <p:sp>
        <p:nvSpPr>
          <p:cNvPr id="150" name="Google Shape;150;p9"/>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p>
            <a:pPr indent="0" lvl="0" marL="73025" marR="11430" rtl="0" algn="just">
              <a:lnSpc>
                <a:spcPct val="100000"/>
              </a:lnSpc>
              <a:spcBef>
                <a:spcPts val="0"/>
              </a:spcBef>
              <a:spcAft>
                <a:spcPts val="0"/>
              </a:spcAft>
              <a:buClr>
                <a:schemeClr val="dk1"/>
              </a:buClr>
              <a:buSzPts val="1100"/>
              <a:buNone/>
            </a:pPr>
            <a:r>
              <a:rPr lang="en-US" sz="1600">
                <a:latin typeface="Times New Roman"/>
                <a:ea typeface="Times New Roman"/>
                <a:cs typeface="Times New Roman"/>
                <a:sym typeface="Times New Roman"/>
              </a:rPr>
              <a:t>To offer solutions to the limitations of existing cybersecurity solutions whilst increasing resilience against evolving threats, we propose an </a:t>
            </a:r>
            <a:r>
              <a:rPr b="1" i="1" lang="en-US" sz="1600" u="sng">
                <a:latin typeface="Times New Roman"/>
                <a:ea typeface="Times New Roman"/>
                <a:cs typeface="Times New Roman"/>
                <a:sym typeface="Times New Roman"/>
              </a:rPr>
              <a:t>Adaptive Multi-Layered Cybersecurity Threat Detection System.</a:t>
            </a:r>
            <a:r>
              <a:rPr lang="en-US" sz="1600">
                <a:latin typeface="Times New Roman"/>
                <a:ea typeface="Times New Roman"/>
                <a:cs typeface="Times New Roman"/>
                <a:sym typeface="Times New Roman"/>
              </a:rPr>
              <a:t> This is an advanced solution composed of several approaches at different layers, leveraging the advantages of machine learning (ML), deep learning (DL), and real-time threat intelligence, whilst integrating behavioral analysis and anomaly detection to provide a fully adaptive solution. </a:t>
            </a:r>
            <a:endParaRPr sz="1600">
              <a:latin typeface="Times New Roman"/>
              <a:ea typeface="Times New Roman"/>
              <a:cs typeface="Times New Roman"/>
              <a:sym typeface="Times New Roman"/>
            </a:endParaRPr>
          </a:p>
          <a:p>
            <a:pPr indent="0" lvl="0" marL="0" marR="24130" rtl="0" algn="just">
              <a:lnSpc>
                <a:spcPct val="105833"/>
              </a:lnSpc>
              <a:spcBef>
                <a:spcPts val="395"/>
              </a:spcBef>
              <a:spcAft>
                <a:spcPts val="0"/>
              </a:spcAft>
              <a:buClr>
                <a:schemeClr val="dk1"/>
              </a:buClr>
              <a:buSzPts val="1100"/>
              <a:buFont typeface="Arial"/>
              <a:buNone/>
            </a:pPr>
            <a:r>
              <a:rPr i="1" lang="en-US" sz="1600">
                <a:latin typeface="Times New Roman"/>
                <a:ea typeface="Times New Roman"/>
                <a:cs typeface="Times New Roman"/>
                <a:sym typeface="Times New Roman"/>
              </a:rPr>
              <a:t>Integration of Multi-Detection Layers:</a:t>
            </a:r>
            <a:r>
              <a:rPr lang="en-US" sz="1600">
                <a:latin typeface="Times New Roman"/>
                <a:ea typeface="Times New Roman"/>
                <a:cs typeface="Times New Roman"/>
                <a:sym typeface="Times New Roman"/>
              </a:rPr>
              <a:t> In this system, it is taken advantage of several layers of detection that may include signatures, anomalies, and behavioral analysis. Thus, it looks upon cyber threats in more ways than one to increase its effectiveness in defense. In this manner, the system can identify threats at different stages and types so that the system becomes more robust and extensive in its scope</a:t>
            </a:r>
            <a:endParaRPr sz="1600">
              <a:latin typeface="Times New Roman"/>
              <a:ea typeface="Times New Roman"/>
              <a:cs typeface="Times New Roman"/>
              <a:sym typeface="Times New Roman"/>
            </a:endParaRPr>
          </a:p>
        </p:txBody>
      </p:sp>
      <p:sp>
        <p:nvSpPr>
          <p:cNvPr id="151" name="Google Shape;151;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52" name="Google Shape;152;p9"/>
          <p:cNvPicPr preferRelativeResize="0"/>
          <p:nvPr/>
        </p:nvPicPr>
        <p:blipFill>
          <a:blip r:embed="rId3">
            <a:alphaModFix/>
          </a:blip>
          <a:stretch>
            <a:fillRect/>
          </a:stretch>
        </p:blipFill>
        <p:spPr>
          <a:xfrm>
            <a:off x="6172200" y="1843088"/>
            <a:ext cx="5867400" cy="33517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g314ad314f75_0_8"/>
          <p:cNvSpPr txBox="1"/>
          <p:nvPr>
            <p:ph idx="1" type="body"/>
          </p:nvPr>
        </p:nvSpPr>
        <p:spPr>
          <a:xfrm>
            <a:off x="838200" y="1825625"/>
            <a:ext cx="5181600" cy="4351200"/>
          </a:xfrm>
          <a:prstGeom prst="rect">
            <a:avLst/>
          </a:prstGeom>
          <a:noFill/>
          <a:ln>
            <a:noFill/>
          </a:ln>
        </p:spPr>
        <p:txBody>
          <a:bodyPr anchorCtr="0" anchor="ctr" bIns="45700" lIns="91425" spcFirstLastPara="1" rIns="91425" wrap="square" tIns="45700">
            <a:noAutofit/>
          </a:bodyPr>
          <a:lstStyle/>
          <a:p>
            <a:pPr indent="-317500" lvl="0" marL="457200" marR="24130" rtl="0" algn="just">
              <a:lnSpc>
                <a:spcPct val="105833"/>
              </a:lnSpc>
              <a:spcBef>
                <a:spcPts val="395"/>
              </a:spcBef>
              <a:spcAft>
                <a:spcPts val="0"/>
              </a:spcAft>
              <a:buSzPts val="1400"/>
              <a:buFont typeface="Times New Roman"/>
              <a:buChar char="•"/>
            </a:pPr>
            <a:r>
              <a:rPr i="1" lang="en-US" sz="1400">
                <a:latin typeface="Times New Roman"/>
                <a:ea typeface="Times New Roman"/>
                <a:cs typeface="Times New Roman"/>
                <a:sym typeface="Times New Roman"/>
              </a:rPr>
              <a:t>Adaptive threat detection:</a:t>
            </a:r>
            <a:r>
              <a:rPr lang="en-US" sz="1400">
                <a:latin typeface="Times New Roman"/>
                <a:ea typeface="Times New Roman"/>
                <a:cs typeface="Times New Roman"/>
                <a:sym typeface="Times New Roman"/>
              </a:rPr>
              <a:t> The system is based on advanced ML and DL algorithms, so it adapts always to new, changing threats. </a:t>
            </a:r>
            <a:endParaRPr sz="1400">
              <a:latin typeface="Times New Roman"/>
              <a:ea typeface="Times New Roman"/>
              <a:cs typeface="Times New Roman"/>
              <a:sym typeface="Times New Roman"/>
            </a:endParaRPr>
          </a:p>
          <a:p>
            <a:pPr indent="-317500" lvl="0" marL="457200" marR="24130" rtl="0" algn="just">
              <a:lnSpc>
                <a:spcPct val="105833"/>
              </a:lnSpc>
              <a:spcBef>
                <a:spcPts val="0"/>
              </a:spcBef>
              <a:spcAft>
                <a:spcPts val="0"/>
              </a:spcAft>
              <a:buSzPts val="1400"/>
              <a:buFont typeface="Times New Roman"/>
              <a:buChar char="•"/>
            </a:pPr>
            <a:r>
              <a:rPr i="1" lang="en-US" sz="1400">
                <a:latin typeface="Times New Roman"/>
                <a:ea typeface="Times New Roman"/>
                <a:cs typeface="Times New Roman"/>
                <a:sym typeface="Times New Roman"/>
              </a:rPr>
              <a:t>Real-time Threat Intelligence:</a:t>
            </a:r>
            <a:r>
              <a:rPr lang="en-US" sz="1400">
                <a:latin typeface="Times New Roman"/>
                <a:ea typeface="Times New Roman"/>
                <a:cs typeface="Times New Roman"/>
                <a:sym typeface="Times New Roman"/>
              </a:rPr>
              <a:t> It comes through access to present information on known attack methods, malicious IPs, and emerging vulnerabilities. Through those integrated feeds, it knows of probable threats in ad</a:t>
            </a:r>
            <a:endParaRPr sz="1400">
              <a:latin typeface="Times New Roman"/>
              <a:ea typeface="Times New Roman"/>
              <a:cs typeface="Times New Roman"/>
              <a:sym typeface="Times New Roman"/>
            </a:endParaRPr>
          </a:p>
          <a:p>
            <a:pPr indent="-317500" lvl="0" marL="457200" marR="24130" rtl="0" algn="just">
              <a:lnSpc>
                <a:spcPct val="105833"/>
              </a:lnSpc>
              <a:spcBef>
                <a:spcPts val="0"/>
              </a:spcBef>
              <a:spcAft>
                <a:spcPts val="0"/>
              </a:spcAft>
              <a:buSzPts val="1400"/>
              <a:buFont typeface="Times New Roman"/>
              <a:buChar char="•"/>
            </a:pPr>
            <a:r>
              <a:rPr i="1" lang="en-US" sz="1400">
                <a:latin typeface="Times New Roman"/>
                <a:ea typeface="Times New Roman"/>
                <a:cs typeface="Times New Roman"/>
                <a:sym typeface="Times New Roman"/>
              </a:rPr>
              <a:t>Comprehensive Anomaly Detection:</a:t>
            </a:r>
            <a:r>
              <a:rPr lang="en-US" sz="1400">
                <a:latin typeface="Times New Roman"/>
                <a:ea typeface="Times New Roman"/>
                <a:cs typeface="Times New Roman"/>
                <a:sym typeface="Times New Roman"/>
              </a:rPr>
              <a:t> Since anomaly detection is generally the approach that looks for unusual patterns or behavior in the system, it indicates that this would expose to the system possible anomalies that could be manifestations of an attack.</a:t>
            </a:r>
            <a:endParaRPr sz="1400">
              <a:latin typeface="Times New Roman"/>
              <a:ea typeface="Times New Roman"/>
              <a:cs typeface="Times New Roman"/>
              <a:sym typeface="Times New Roman"/>
            </a:endParaRPr>
          </a:p>
          <a:p>
            <a:pPr indent="-317500" lvl="0" marL="457200" marR="24130" rtl="0" algn="just">
              <a:lnSpc>
                <a:spcPct val="105833"/>
              </a:lnSpc>
              <a:spcBef>
                <a:spcPts val="0"/>
              </a:spcBef>
              <a:spcAft>
                <a:spcPts val="0"/>
              </a:spcAft>
              <a:buSzPts val="1400"/>
              <a:buFont typeface="Times New Roman"/>
              <a:buChar char="•"/>
            </a:pPr>
            <a:r>
              <a:rPr i="1" lang="en-US" sz="1400">
                <a:latin typeface="Times New Roman"/>
                <a:ea typeface="Times New Roman"/>
                <a:cs typeface="Times New Roman"/>
                <a:sym typeface="Times New Roman"/>
              </a:rPr>
              <a:t>Behavioral Analysis</a:t>
            </a:r>
            <a:r>
              <a:rPr lang="en-US" sz="1400">
                <a:latin typeface="Times New Roman"/>
                <a:ea typeface="Times New Roman"/>
                <a:cs typeface="Times New Roman"/>
                <a:sym typeface="Times New Roman"/>
              </a:rPr>
              <a:t> for Enhanced Detection Behavioral analysis adds another layer of detection since it tracks the activity of the user and the system processes for risky behaviors that might point to an insider attack or an advanced attack</a:t>
            </a:r>
            <a:endParaRPr sz="1400">
              <a:latin typeface="Times New Roman"/>
              <a:ea typeface="Times New Roman"/>
              <a:cs typeface="Times New Roman"/>
              <a:sym typeface="Times New Roman"/>
            </a:endParaRPr>
          </a:p>
        </p:txBody>
      </p:sp>
      <p:sp>
        <p:nvSpPr>
          <p:cNvPr id="158" name="Google Shape;158;g314ad314f75_0_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Proposed Solution &amp; its Approach</a:t>
            </a:r>
            <a:endParaRPr b="1"/>
          </a:p>
        </p:txBody>
      </p:sp>
      <p:sp>
        <p:nvSpPr>
          <p:cNvPr id="159" name="Google Shape;159;g314ad314f75_0_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60" name="Google Shape;160;g314ad314f75_0_8"/>
          <p:cNvPicPr preferRelativeResize="0"/>
          <p:nvPr/>
        </p:nvPicPr>
        <p:blipFill>
          <a:blip r:embed="rId3">
            <a:alphaModFix/>
          </a:blip>
          <a:stretch>
            <a:fillRect/>
          </a:stretch>
        </p:blipFill>
        <p:spPr>
          <a:xfrm>
            <a:off x="6172200" y="1843225"/>
            <a:ext cx="4399201" cy="43607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b="1" lang="en-US">
                <a:solidFill>
                  <a:srgbClr val="000000"/>
                </a:solidFill>
              </a:rPr>
              <a:t>List of Required Software</a:t>
            </a:r>
            <a:endParaRPr b="1">
              <a:solidFill>
                <a:srgbClr val="000000"/>
              </a:solidFill>
            </a:endParaRPr>
          </a:p>
        </p:txBody>
      </p:sp>
      <p:sp>
        <p:nvSpPr>
          <p:cNvPr id="166" name="Google Shape;16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7" name="Google Shape;167;p10"/>
          <p:cNvSpPr txBox="1"/>
          <p:nvPr/>
        </p:nvSpPr>
        <p:spPr>
          <a:xfrm>
            <a:off x="942575" y="2574100"/>
            <a:ext cx="5292300" cy="3397800"/>
          </a:xfrm>
          <a:prstGeom prst="rect">
            <a:avLst/>
          </a:prstGeom>
          <a:noFill/>
          <a:ln>
            <a:noFill/>
          </a:ln>
        </p:spPr>
        <p:txBody>
          <a:bodyPr anchorCtr="0" anchor="ctr" bIns="91425" lIns="91425" spcFirstLastPara="1" rIns="91425" wrap="square" tIns="91425">
            <a:noAutofit/>
          </a:bodyPr>
          <a:lstStyle/>
          <a:p>
            <a:pPr indent="-342900" lvl="0" marL="457200" rtl="0" algn="just">
              <a:lnSpc>
                <a:spcPct val="115000"/>
              </a:lnSpc>
              <a:spcBef>
                <a:spcPts val="1200"/>
              </a:spcBef>
              <a:spcAft>
                <a:spcPts val="0"/>
              </a:spcAft>
              <a:buSzPts val="1800"/>
              <a:buFont typeface="Times New Roman"/>
              <a:buChar char="●"/>
            </a:pPr>
            <a:r>
              <a:rPr lang="en-US" sz="1800">
                <a:latin typeface="Times New Roman"/>
                <a:ea typeface="Times New Roman"/>
                <a:cs typeface="Times New Roman"/>
                <a:sym typeface="Times New Roman"/>
              </a:rPr>
              <a:t>Programming Languages: Python (for machine learning models), JavaScript (for front-end and real-time data visualization), Bash (for scripting).</a:t>
            </a:r>
            <a:endParaRPr sz="1800">
              <a:latin typeface="Times New Roman"/>
              <a:ea typeface="Times New Roman"/>
              <a:cs typeface="Times New Roman"/>
              <a:sym typeface="Times New Roman"/>
            </a:endParaRPr>
          </a:p>
          <a:p>
            <a:pPr indent="0" lvl="0" marL="457200" rtl="0" algn="just">
              <a:lnSpc>
                <a:spcPct val="115000"/>
              </a:lnSpc>
              <a:spcBef>
                <a:spcPts val="1200"/>
              </a:spcBef>
              <a:spcAft>
                <a:spcPts val="0"/>
              </a:spcAft>
              <a:buNone/>
            </a:pPr>
            <a:r>
              <a:t/>
            </a:r>
            <a:endParaRPr sz="1800">
              <a:latin typeface="Times New Roman"/>
              <a:ea typeface="Times New Roman"/>
              <a:cs typeface="Times New Roman"/>
              <a:sym typeface="Times New Roman"/>
            </a:endParaRPr>
          </a:p>
          <a:p>
            <a:pPr indent="-342900" lvl="0" marL="457200" rtl="0" algn="just">
              <a:lnSpc>
                <a:spcPct val="115000"/>
              </a:lnSpc>
              <a:spcBef>
                <a:spcPts val="1200"/>
              </a:spcBef>
              <a:spcAft>
                <a:spcPts val="0"/>
              </a:spcAft>
              <a:buSzPts val="1800"/>
              <a:buFont typeface="Times New Roman"/>
              <a:buChar char="●"/>
            </a:pPr>
            <a:r>
              <a:rPr lang="en-US" sz="1800">
                <a:latin typeface="Times New Roman"/>
                <a:ea typeface="Times New Roman"/>
                <a:cs typeface="Times New Roman"/>
                <a:sym typeface="Times New Roman"/>
              </a:rPr>
              <a:t>Frameworks/Libraries: TensorFlow or PyTorch (for ML model development), Scikit-learn (for data preprocessing and modeling), ReactJS (for front-end).</a:t>
            </a:r>
            <a:endParaRPr sz="1800">
              <a:latin typeface="Times New Roman"/>
              <a:ea typeface="Times New Roman"/>
              <a:cs typeface="Times New Roman"/>
              <a:sym typeface="Times New Roman"/>
            </a:endParaRPr>
          </a:p>
        </p:txBody>
      </p:sp>
      <p:sp>
        <p:nvSpPr>
          <p:cNvPr id="168" name="Google Shape;168;p10"/>
          <p:cNvSpPr txBox="1"/>
          <p:nvPr/>
        </p:nvSpPr>
        <p:spPr>
          <a:xfrm>
            <a:off x="6547975" y="2574100"/>
            <a:ext cx="4979100" cy="3319500"/>
          </a:xfrm>
          <a:prstGeom prst="rect">
            <a:avLst/>
          </a:prstGeom>
          <a:noFill/>
          <a:ln>
            <a:noFill/>
          </a:ln>
        </p:spPr>
        <p:txBody>
          <a:bodyPr anchorCtr="0" anchor="ctr" bIns="91425" lIns="91425" spcFirstLastPara="1" rIns="91425" wrap="square" tIns="91425">
            <a:noAutofit/>
          </a:bodyPr>
          <a:lstStyle/>
          <a:p>
            <a:pPr indent="-342900" lvl="0" marL="457200" rtl="0" algn="just">
              <a:lnSpc>
                <a:spcPct val="115000"/>
              </a:lnSpc>
              <a:spcBef>
                <a:spcPts val="1200"/>
              </a:spcBef>
              <a:spcAft>
                <a:spcPts val="0"/>
              </a:spcAft>
              <a:buSzPts val="1800"/>
              <a:buFont typeface="Times New Roman"/>
              <a:buChar char="●"/>
            </a:pPr>
            <a:r>
              <a:rPr lang="en-US" sz="1800">
                <a:latin typeface="Times New Roman"/>
                <a:ea typeface="Times New Roman"/>
                <a:cs typeface="Times New Roman"/>
                <a:sym typeface="Times New Roman"/>
              </a:rPr>
              <a:t>Databases: MySQL/ (for storing logs and threat data), ElasticSearch (for real-time data indexing and searching).</a:t>
            </a:r>
            <a:br>
              <a:rPr lang="en-US"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a:p>
            <a:pPr indent="-342900" lvl="0" marL="457200" rtl="0" algn="just">
              <a:lnSpc>
                <a:spcPct val="115000"/>
              </a:lnSpc>
              <a:spcBef>
                <a:spcPts val="0"/>
              </a:spcBef>
              <a:spcAft>
                <a:spcPts val="0"/>
              </a:spcAft>
              <a:buSzPts val="1800"/>
              <a:buFont typeface="Times New Roman"/>
              <a:buChar char="●"/>
            </a:pPr>
            <a:r>
              <a:rPr lang="en-US" sz="1800">
                <a:latin typeface="Times New Roman"/>
                <a:ea typeface="Times New Roman"/>
                <a:cs typeface="Times New Roman"/>
                <a:sym typeface="Times New Roman"/>
              </a:rPr>
              <a:t>Tools: Jupyter Notebook (for data analysis and model development).</a:t>
            </a:r>
            <a:br>
              <a:rPr lang="en-US"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a:p>
            <a:pPr indent="-342900" lvl="0" marL="457200" rtl="0" algn="just">
              <a:lnSpc>
                <a:spcPct val="115000"/>
              </a:lnSpc>
              <a:spcBef>
                <a:spcPts val="0"/>
              </a:spcBef>
              <a:spcAft>
                <a:spcPts val="0"/>
              </a:spcAft>
              <a:buSzPts val="1800"/>
              <a:buFont typeface="Times New Roman"/>
              <a:buChar char="●"/>
            </a:pPr>
            <a:r>
              <a:rPr lang="en-US" sz="1800">
                <a:latin typeface="Times New Roman"/>
                <a:ea typeface="Times New Roman"/>
                <a:cs typeface="Times New Roman"/>
                <a:sym typeface="Times New Roman"/>
              </a:rPr>
              <a:t>Cloud Services: AWS(for scalable infrastructure and deployment, future scope)</a:t>
            </a:r>
            <a:endParaRPr sz="1800">
              <a:latin typeface="Times New Roman"/>
              <a:ea typeface="Times New Roman"/>
              <a:cs typeface="Times New Roman"/>
              <a:sym typeface="Times New Roman"/>
            </a:endParaRPr>
          </a:p>
        </p:txBody>
      </p:sp>
      <p:sp>
        <p:nvSpPr>
          <p:cNvPr id="169" name="Google Shape;169;p10"/>
          <p:cNvSpPr txBox="1"/>
          <p:nvPr/>
        </p:nvSpPr>
        <p:spPr>
          <a:xfrm>
            <a:off x="1616275" y="1809213"/>
            <a:ext cx="4372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3000">
                <a:solidFill>
                  <a:srgbClr val="AF7B51"/>
                </a:solidFill>
                <a:latin typeface="Nunito"/>
                <a:ea typeface="Nunito"/>
                <a:cs typeface="Nunito"/>
                <a:sym typeface="Nunito"/>
              </a:rPr>
              <a:t>Languages</a:t>
            </a:r>
            <a:endParaRPr sz="3000">
              <a:solidFill>
                <a:srgbClr val="AF7B51"/>
              </a:solidFill>
              <a:latin typeface="Nunito"/>
              <a:ea typeface="Nunito"/>
              <a:cs typeface="Nunito"/>
              <a:sym typeface="Nunito"/>
            </a:endParaRPr>
          </a:p>
        </p:txBody>
      </p:sp>
      <p:sp>
        <p:nvSpPr>
          <p:cNvPr id="170" name="Google Shape;170;p10"/>
          <p:cNvSpPr txBox="1"/>
          <p:nvPr/>
        </p:nvSpPr>
        <p:spPr>
          <a:xfrm>
            <a:off x="6981605" y="1809213"/>
            <a:ext cx="4372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3000">
                <a:solidFill>
                  <a:srgbClr val="AF7B51"/>
                </a:solidFill>
                <a:latin typeface="Nunito"/>
                <a:ea typeface="Nunito"/>
                <a:cs typeface="Nunito"/>
                <a:sym typeface="Nunito"/>
              </a:rPr>
              <a:t>Cloud Services</a:t>
            </a:r>
            <a:endParaRPr sz="3000">
              <a:solidFill>
                <a:srgbClr val="AF7B51"/>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2019-01-09T10:33:58Z</dcterms:created>
  <dc:creator>Branding</dc:creator>
</cp:coreProperties>
</file>